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2" r:id="rId6"/>
    <p:sldId id="273" r:id="rId7"/>
    <p:sldId id="274" r:id="rId8"/>
    <p:sldId id="271" r:id="rId9"/>
    <p:sldId id="264" r:id="rId10"/>
    <p:sldId id="275" r:id="rId11"/>
    <p:sldId id="261" r:id="rId12"/>
    <p:sldId id="265" r:id="rId13"/>
    <p:sldId id="276" r:id="rId14"/>
    <p:sldId id="277" r:id="rId15"/>
    <p:sldId id="278" r:id="rId16"/>
    <p:sldId id="279" r:id="rId17"/>
    <p:sldId id="267" r:id="rId18"/>
    <p:sldId id="269" r:id="rId19"/>
    <p:sldId id="280" r:id="rId20"/>
    <p:sldId id="281" r:id="rId2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17" autoAdjust="0"/>
    <p:restoredTop sz="94660"/>
  </p:normalViewPr>
  <p:slideViewPr>
    <p:cSldViewPr>
      <p:cViewPr>
        <p:scale>
          <a:sx n="125" d="100"/>
          <a:sy n="125" d="100"/>
        </p:scale>
        <p:origin x="336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019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8911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071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2320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7776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2455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3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047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151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050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770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5586A-0788-4CE9-8C7E-ECF7F411605D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34614-5B10-4E92-9BD9-CBC35C2F1A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9735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microsoft.com/office/2007/relationships/hdphoto" Target="../media/hdphoto4.wdp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27584" y="2598004"/>
            <a:ext cx="46217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종합설계프로젝트</a:t>
            </a:r>
            <a:endParaRPr lang="en-US" altLang="ko-KR" sz="4800" dirty="0">
              <a:solidFill>
                <a:schemeClr val="bg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7584" y="3762748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최종발표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6093296"/>
            <a:ext cx="9144000" cy="7647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719572" y="3595874"/>
            <a:ext cx="7704856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오각형 10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61671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26516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Ⅰ.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프로그램의 소개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0" y="4509119"/>
            <a:ext cx="9144000" cy="158417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07136" y="4931875"/>
            <a:ext cx="194796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카메라를 불러옴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  <a:p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영상 생성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  <a:p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해당 프레임의 영상 저장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755289" y="4931875"/>
            <a:ext cx="162416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Cascade 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알고리즘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얼굴 인식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사진 읽고 원형 추출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398027" y="5057631"/>
            <a:ext cx="15760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DirectX 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기반 함수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계층별 재생 레이어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961225" y="4931875"/>
            <a:ext cx="189987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원의 좌표 찾아 보간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r>
              <a:rPr lang="ko-KR" altLang="en-US" sz="1400" dirty="0" err="1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블러링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이미지 병합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자연스러운 </a:t>
            </a:r>
            <a:r>
              <a:rPr lang="ko-KR" altLang="en-US" sz="1400" dirty="0" err="1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색변화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생성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51" name="갈매기형 수장 50"/>
          <p:cNvSpPr/>
          <p:nvPr/>
        </p:nvSpPr>
        <p:spPr>
          <a:xfrm>
            <a:off x="2299497" y="4941207"/>
            <a:ext cx="360000" cy="720000"/>
          </a:xfrm>
          <a:prstGeom prst="chevron">
            <a:avLst/>
          </a:prstGeom>
          <a:solidFill>
            <a:schemeClr val="bg1">
              <a:lumMod val="75000"/>
            </a:schemeClr>
          </a:solidFill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52" name="갈매기형 수장 51"/>
          <p:cNvSpPr/>
          <p:nvPr/>
        </p:nvSpPr>
        <p:spPr>
          <a:xfrm>
            <a:off x="4506200" y="4941207"/>
            <a:ext cx="360000" cy="720000"/>
          </a:xfrm>
          <a:prstGeom prst="chevron">
            <a:avLst/>
          </a:prstGeom>
          <a:solidFill>
            <a:schemeClr val="bg1">
              <a:lumMod val="75000"/>
            </a:schemeClr>
          </a:solidFill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53" name="갈매기형 수장 52"/>
          <p:cNvSpPr/>
          <p:nvPr/>
        </p:nvSpPr>
        <p:spPr>
          <a:xfrm>
            <a:off x="6956129" y="4941207"/>
            <a:ext cx="360000" cy="720000"/>
          </a:xfrm>
          <a:prstGeom prst="chevron">
            <a:avLst/>
          </a:prstGeom>
          <a:solidFill>
            <a:schemeClr val="bg1">
              <a:lumMod val="75000"/>
            </a:schemeClr>
          </a:solidFill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814458" y="1570289"/>
            <a:ext cx="7338811" cy="2110798"/>
            <a:chOff x="689573" y="1570289"/>
            <a:chExt cx="8098305" cy="2329245"/>
          </a:xfrm>
        </p:grpSpPr>
        <p:sp>
          <p:nvSpPr>
            <p:cNvPr id="40" name="타원 39"/>
            <p:cNvSpPr/>
            <p:nvPr/>
          </p:nvSpPr>
          <p:spPr>
            <a:xfrm>
              <a:off x="689573" y="1570289"/>
              <a:ext cx="2304256" cy="2304256"/>
            </a:xfrm>
            <a:prstGeom prst="ellipse">
              <a:avLst/>
            </a:prstGeom>
            <a:solidFill>
              <a:schemeClr val="tx1">
                <a:lumMod val="85000"/>
                <a:lumOff val="15000"/>
                <a:alpha val="80000"/>
              </a:schemeClr>
            </a:solidFill>
            <a:ln>
              <a:noFill/>
            </a:ln>
            <a:effectLst>
              <a:reflection stA="20000" endPos="1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사진</a:t>
              </a:r>
              <a:br>
                <a:rPr lang="en-US" altLang="ko-KR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</a:br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촬영</a:t>
              </a:r>
            </a:p>
          </p:txBody>
        </p:sp>
        <p:sp>
          <p:nvSpPr>
            <p:cNvPr id="41" name="타원 40"/>
            <p:cNvSpPr/>
            <p:nvPr/>
          </p:nvSpPr>
          <p:spPr>
            <a:xfrm>
              <a:off x="2677595" y="1570289"/>
              <a:ext cx="2304256" cy="2304256"/>
            </a:xfrm>
            <a:prstGeom prst="ellipse">
              <a:avLst/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  <a:effectLst>
              <a:reflection stA="20000" endPos="1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이미지</a:t>
              </a:r>
              <a:br>
                <a:rPr lang="en-US" altLang="ko-KR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</a:br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추출</a:t>
              </a:r>
            </a:p>
          </p:txBody>
        </p:sp>
        <p:sp>
          <p:nvSpPr>
            <p:cNvPr id="33" name="타원 32"/>
            <p:cNvSpPr/>
            <p:nvPr/>
          </p:nvSpPr>
          <p:spPr>
            <a:xfrm>
              <a:off x="4495600" y="1595278"/>
              <a:ext cx="2304256" cy="2304256"/>
            </a:xfrm>
            <a:prstGeom prst="ellipse">
              <a:avLst/>
            </a:prstGeom>
            <a:solidFill>
              <a:schemeClr val="tx1">
                <a:lumMod val="85000"/>
                <a:lumOff val="15000"/>
                <a:alpha val="80000"/>
              </a:schemeClr>
            </a:solidFill>
            <a:ln>
              <a:noFill/>
            </a:ln>
            <a:effectLst>
              <a:reflection stA="20000" endPos="1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애니메이션</a:t>
              </a:r>
              <a:br>
                <a:rPr lang="en-US" altLang="ko-KR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</a:br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매핑</a:t>
              </a:r>
            </a:p>
          </p:txBody>
        </p:sp>
        <p:sp>
          <p:nvSpPr>
            <p:cNvPr id="34" name="타원 33"/>
            <p:cNvSpPr/>
            <p:nvPr/>
          </p:nvSpPr>
          <p:spPr>
            <a:xfrm>
              <a:off x="6483622" y="1570289"/>
              <a:ext cx="2304256" cy="2304256"/>
            </a:xfrm>
            <a:prstGeom prst="ellipse">
              <a:avLst/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  <a:effectLst>
              <a:reflection stA="20000" endPos="1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애니메이션</a:t>
              </a:r>
              <a:br>
                <a:rPr lang="en-US" altLang="ko-KR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</a:br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재생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0102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19572" y="3501008"/>
            <a:ext cx="37497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프로그램 제작 방향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19572" y="4221088"/>
            <a:ext cx="7032758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OpenCV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를 사용하여 제작하되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애니메이션은 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DirectX9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를 활용한다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OpenCV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와 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DirectX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는 관련 라이브러리가 많으며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범용성이 높은 기술들이기 때문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OpenCV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를 활용해 사진 촬영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가공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그리고 매핑의 영역을 모두 제작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1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모듈화를 통해 촬영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/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가공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/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매핑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/</a:t>
            </a:r>
            <a:r>
              <a:rPr lang="ko-KR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애니메이션 프로그램을 나눠 하나의 프로그램에서 실행하도록 제작하였다</a:t>
            </a:r>
            <a:r>
              <a: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  <a:endParaRPr lang="ko-KR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8214" y="392303"/>
            <a:ext cx="26516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Ⅰ.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프로그램의 소개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1161073" y="1202259"/>
            <a:ext cx="6821854" cy="1950458"/>
            <a:chOff x="814459" y="1202259"/>
            <a:chExt cx="6821854" cy="1950458"/>
          </a:xfrm>
        </p:grpSpPr>
        <p:sp>
          <p:nvSpPr>
            <p:cNvPr id="9" name="타원 8"/>
            <p:cNvSpPr/>
            <p:nvPr/>
          </p:nvSpPr>
          <p:spPr>
            <a:xfrm>
              <a:off x="814459" y="1202259"/>
              <a:ext cx="1237262" cy="1237262"/>
            </a:xfrm>
            <a:prstGeom prst="ellipse">
              <a:avLst/>
            </a:prstGeom>
            <a:solidFill>
              <a:schemeClr val="tx1">
                <a:lumMod val="85000"/>
                <a:lumOff val="15000"/>
                <a:alpha val="80000"/>
              </a:schemeClr>
            </a:solidFill>
            <a:ln>
              <a:noFill/>
            </a:ln>
            <a:effectLst>
              <a:reflection stA="20000" endPos="1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사진</a:t>
              </a:r>
              <a:br>
                <a:rPr lang="en-US" altLang="ko-KR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</a:br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촬영</a:t>
              </a:r>
            </a:p>
          </p:txBody>
        </p:sp>
        <p:sp>
          <p:nvSpPr>
            <p:cNvPr id="10" name="타원 9"/>
            <p:cNvSpPr/>
            <p:nvPr/>
          </p:nvSpPr>
          <p:spPr>
            <a:xfrm>
              <a:off x="2616035" y="2204864"/>
              <a:ext cx="947853" cy="947853"/>
            </a:xfrm>
            <a:prstGeom prst="ellipse">
              <a:avLst/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  <a:effectLst>
              <a:reflection stA="20000" endPos="1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촬영</a:t>
              </a:r>
              <a:endParaRPr lang="ko-KR" altLang="en-US" sz="20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11" name="타원 10"/>
            <p:cNvSpPr/>
            <p:nvPr/>
          </p:nvSpPr>
          <p:spPr>
            <a:xfrm>
              <a:off x="3973510" y="2204864"/>
              <a:ext cx="947853" cy="947853"/>
            </a:xfrm>
            <a:prstGeom prst="ellipse">
              <a:avLst/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  <a:effectLst>
              <a:reflection stA="20000" endPos="1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가공</a:t>
              </a:r>
              <a:endParaRPr lang="ko-KR" altLang="en-US" sz="20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5330985" y="2204864"/>
              <a:ext cx="947853" cy="947853"/>
            </a:xfrm>
            <a:prstGeom prst="ellipse">
              <a:avLst/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  <a:effectLst>
              <a:reflection stA="20000" endPos="1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매핑</a:t>
              </a:r>
            </a:p>
          </p:txBody>
        </p:sp>
        <p:sp>
          <p:nvSpPr>
            <p:cNvPr id="13" name="타원 12"/>
            <p:cNvSpPr/>
            <p:nvPr/>
          </p:nvSpPr>
          <p:spPr>
            <a:xfrm>
              <a:off x="6688460" y="2204864"/>
              <a:ext cx="947853" cy="947853"/>
            </a:xfrm>
            <a:prstGeom prst="ellipse">
              <a:avLst/>
            </a:prstGeom>
            <a:solidFill>
              <a:schemeClr val="bg1">
                <a:lumMod val="75000"/>
                <a:alpha val="80000"/>
              </a:schemeClr>
            </a:solidFill>
            <a:ln>
              <a:noFill/>
            </a:ln>
            <a:effectLst>
              <a:reflection stA="20000" endPos="1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영상</a:t>
              </a:r>
            </a:p>
          </p:txBody>
        </p:sp>
        <p:cxnSp>
          <p:nvCxnSpPr>
            <p:cNvPr id="4" name="연결선: 꺾임 3"/>
            <p:cNvCxnSpPr>
              <a:stCxn id="9" idx="6"/>
              <a:endCxn id="10" idx="0"/>
            </p:cNvCxnSpPr>
            <p:nvPr/>
          </p:nvCxnSpPr>
          <p:spPr>
            <a:xfrm>
              <a:off x="2051721" y="1820890"/>
              <a:ext cx="1038241" cy="383974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연결선: 꺾임 6"/>
            <p:cNvCxnSpPr>
              <a:stCxn id="9" idx="6"/>
              <a:endCxn id="11" idx="0"/>
            </p:cNvCxnSpPr>
            <p:nvPr/>
          </p:nvCxnSpPr>
          <p:spPr>
            <a:xfrm>
              <a:off x="2051721" y="1820890"/>
              <a:ext cx="2395716" cy="383974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연결선: 꺾임 14"/>
            <p:cNvCxnSpPr>
              <a:stCxn id="9" idx="6"/>
              <a:endCxn id="12" idx="0"/>
            </p:cNvCxnSpPr>
            <p:nvPr/>
          </p:nvCxnSpPr>
          <p:spPr>
            <a:xfrm>
              <a:off x="2051721" y="1820890"/>
              <a:ext cx="3753191" cy="383974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연결선: 꺾임 16"/>
            <p:cNvCxnSpPr>
              <a:stCxn id="9" idx="6"/>
              <a:endCxn id="13" idx="0"/>
            </p:cNvCxnSpPr>
            <p:nvPr/>
          </p:nvCxnSpPr>
          <p:spPr>
            <a:xfrm>
              <a:off x="2051721" y="1820890"/>
              <a:ext cx="5110666" cy="383974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화살표: 오른쪽 17"/>
            <p:cNvSpPr/>
            <p:nvPr/>
          </p:nvSpPr>
          <p:spPr>
            <a:xfrm>
              <a:off x="3658493" y="2564904"/>
              <a:ext cx="220412" cy="216024"/>
            </a:xfrm>
            <a:prstGeom prst="right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6" name="화살표: 오른쪽 25"/>
            <p:cNvSpPr/>
            <p:nvPr/>
          </p:nvSpPr>
          <p:spPr>
            <a:xfrm>
              <a:off x="5015968" y="2564904"/>
              <a:ext cx="220412" cy="216024"/>
            </a:xfrm>
            <a:prstGeom prst="right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7" name="화살표: 오른쪽 26"/>
            <p:cNvSpPr/>
            <p:nvPr/>
          </p:nvSpPr>
          <p:spPr>
            <a:xfrm>
              <a:off x="6373443" y="2564904"/>
              <a:ext cx="220412" cy="216024"/>
            </a:xfrm>
            <a:prstGeom prst="rightArrow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962649" y="1412776"/>
            <a:ext cx="5084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latin typeface="Rix고딕 L" panose="02020603020101020101" pitchFamily="18" charset="-127"/>
                <a:ea typeface="Rix고딕 L" panose="02020603020101020101" pitchFamily="18" charset="-127"/>
              </a:rPr>
              <a:t>실행</a:t>
            </a:r>
            <a:endParaRPr lang="ko-KR" altLang="en-US" sz="140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0119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23743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Ⅱ.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촬영 프로그램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06803" y="4753499"/>
            <a:ext cx="36651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cv::capture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함수로 카메라를 호출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이미지를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1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프레임씩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가져오는 동작 반복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cv::</a:t>
            </a:r>
            <a:r>
              <a:rPr lang="en-US" altLang="ko-KR" sz="1200" dirty="0" err="1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waitkey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기능을 통해 프레임의 영상을 저장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5231992" y="4753499"/>
            <a:ext cx="30052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키를 인식하는 기능 추가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ESC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  <a:sym typeface="Wingdings" panose="05000000000000000000" pitchFamily="2" charset="2"/>
              </a:rPr>
              <a:t>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  <a:sym typeface="Wingdings" panose="05000000000000000000" pitchFamily="2" charset="2"/>
              </a:rPr>
              <a:t>프로그램 종료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  <a:sym typeface="Wingdings" panose="05000000000000000000" pitchFamily="2" charset="2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200" dirty="0" err="1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  <a:sym typeface="Wingdings" panose="05000000000000000000" pitchFamily="2" charset="2"/>
              </a:rPr>
              <a:t>PrtSc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  <a:sym typeface="Wingdings" panose="05000000000000000000" pitchFamily="2" charset="2"/>
              </a:rPr>
              <a:t> 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  <a:sym typeface="Wingdings" panose="05000000000000000000" pitchFamily="2" charset="2"/>
              </a:rPr>
              <a:t>현재 프레임 이미지 저장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4572000" y="4725144"/>
            <a:ext cx="0" cy="980041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H="1">
            <a:off x="720000" y="4437112"/>
            <a:ext cx="77040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그룹 4"/>
          <p:cNvGrpSpPr/>
          <p:nvPr/>
        </p:nvGrpSpPr>
        <p:grpSpPr>
          <a:xfrm>
            <a:off x="4084084" y="2261857"/>
            <a:ext cx="1147908" cy="1165997"/>
            <a:chOff x="3776239" y="1885875"/>
            <a:chExt cx="1512166" cy="1535994"/>
          </a:xfrm>
        </p:grpSpPr>
        <p:sp>
          <p:nvSpPr>
            <p:cNvPr id="36" name="갈매기형 수장 35"/>
            <p:cNvSpPr/>
            <p:nvPr/>
          </p:nvSpPr>
          <p:spPr>
            <a:xfrm>
              <a:off x="3776239" y="1885875"/>
              <a:ext cx="864097" cy="1535994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 w="762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37" name="갈매기형 수장 36"/>
            <p:cNvSpPr/>
            <p:nvPr/>
          </p:nvSpPr>
          <p:spPr>
            <a:xfrm>
              <a:off x="4424308" y="1885875"/>
              <a:ext cx="864097" cy="1535994"/>
            </a:xfrm>
            <a:prstGeom prst="chevron">
              <a:avLst/>
            </a:prstGeom>
            <a:solidFill>
              <a:schemeClr val="tx1">
                <a:lumMod val="75000"/>
                <a:lumOff val="25000"/>
              </a:schemeClr>
            </a:solidFill>
            <a:ln w="762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</p:grpSp>
      <p:pic>
        <p:nvPicPr>
          <p:cNvPr id="39" name="그림 38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594" r="8966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31" r="13865"/>
          <a:stretch/>
        </p:blipFill>
        <p:spPr>
          <a:xfrm>
            <a:off x="5940152" y="2023433"/>
            <a:ext cx="1500887" cy="1642843"/>
          </a:xfrm>
          <a:prstGeom prst="rect">
            <a:avLst/>
          </a:prstGeom>
        </p:spPr>
      </p:pic>
      <p:sp>
        <p:nvSpPr>
          <p:cNvPr id="40" name="직사각형 39"/>
          <p:cNvSpPr/>
          <p:nvPr/>
        </p:nvSpPr>
        <p:spPr>
          <a:xfrm>
            <a:off x="3443072" y="3772985"/>
            <a:ext cx="22578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이미지의 영상화 이후 캡쳐</a:t>
            </a:r>
          </a:p>
        </p:txBody>
      </p:sp>
      <p:grpSp>
        <p:nvGrpSpPr>
          <p:cNvPr id="45" name="그룹 44"/>
          <p:cNvGrpSpPr/>
          <p:nvPr/>
        </p:nvGrpSpPr>
        <p:grpSpPr>
          <a:xfrm>
            <a:off x="1933963" y="1851228"/>
            <a:ext cx="1269428" cy="1757792"/>
            <a:chOff x="6063045" y="1851228"/>
            <a:chExt cx="1269428" cy="1757792"/>
          </a:xfrm>
        </p:grpSpPr>
        <p:sp>
          <p:nvSpPr>
            <p:cNvPr id="6" name="타원 5"/>
            <p:cNvSpPr/>
            <p:nvPr/>
          </p:nvSpPr>
          <p:spPr>
            <a:xfrm>
              <a:off x="6084168" y="1851228"/>
              <a:ext cx="1205866" cy="129614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/>
            <p:cNvSpPr/>
            <p:nvPr/>
          </p:nvSpPr>
          <p:spPr>
            <a:xfrm>
              <a:off x="6274792" y="2586167"/>
              <a:ext cx="889496" cy="102285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이등변 삼각형 6"/>
            <p:cNvSpPr/>
            <p:nvPr/>
          </p:nvSpPr>
          <p:spPr>
            <a:xfrm rot="10800000">
              <a:off x="6077162" y="2566624"/>
              <a:ext cx="504712" cy="79094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이등변 삼각형 41"/>
            <p:cNvSpPr/>
            <p:nvPr/>
          </p:nvSpPr>
          <p:spPr>
            <a:xfrm rot="10294079">
              <a:off x="6827761" y="2495960"/>
              <a:ext cx="504712" cy="790941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/>
            <p:cNvSpPr/>
            <p:nvPr/>
          </p:nvSpPr>
          <p:spPr>
            <a:xfrm rot="20700000">
              <a:off x="6063045" y="2694688"/>
              <a:ext cx="144016" cy="38867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/>
            <p:cNvSpPr/>
            <p:nvPr/>
          </p:nvSpPr>
          <p:spPr>
            <a:xfrm rot="900000">
              <a:off x="7170057" y="2682039"/>
              <a:ext cx="144016" cy="38867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11916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6572695" y="2116802"/>
            <a:ext cx="1580574" cy="15658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98214" y="392303"/>
            <a:ext cx="237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III.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인식 프로그램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06803" y="4753499"/>
            <a:ext cx="36651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OpenCV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의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Cascade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알고리즘 활용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이 알고리즘을 왜 썼는지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얼굴 데이터를 리스트제 저장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원 영역의 반지름을 계산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5231992" y="4753499"/>
            <a:ext cx="31920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크기만큼의 픽셀을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읽어들임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원 밖의 영역 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RGB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를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FF </a:t>
            </a:r>
            <a:r>
              <a:rPr lang="en-US" altLang="ko-KR" sz="1200" dirty="0" err="1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FF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</a:t>
            </a:r>
            <a:r>
              <a:rPr lang="en-US" altLang="ko-KR" sz="1200" dirty="0" err="1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FF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로 강제 설정</a:t>
            </a:r>
          </a:p>
        </p:txBody>
      </p:sp>
      <p:cxnSp>
        <p:nvCxnSpPr>
          <p:cNvPr id="12" name="직선 연결선 11"/>
          <p:cNvCxnSpPr/>
          <p:nvPr/>
        </p:nvCxnSpPr>
        <p:spPr>
          <a:xfrm>
            <a:off x="4572000" y="4725144"/>
            <a:ext cx="0" cy="980041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H="1">
            <a:off x="720000" y="4437112"/>
            <a:ext cx="77040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2110110" y="3772985"/>
            <a:ext cx="49809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원의 반지름을 계산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해당 영역 크기만큼의 픽셀을 따로 읽어 저장</a:t>
            </a: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594" r="8966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24" r="11684"/>
          <a:stretch/>
        </p:blipFill>
        <p:spPr>
          <a:xfrm>
            <a:off x="827585" y="2023433"/>
            <a:ext cx="1656184" cy="1642843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594" r="8966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24" r="11684"/>
          <a:stretch/>
        </p:blipFill>
        <p:spPr>
          <a:xfrm>
            <a:off x="3743907" y="2023433"/>
            <a:ext cx="1656184" cy="1642843"/>
          </a:xfrm>
          <a:prstGeom prst="rect">
            <a:avLst/>
          </a:prstGeom>
        </p:spPr>
      </p:pic>
      <p:sp>
        <p:nvSpPr>
          <p:cNvPr id="18" name="타원 17"/>
          <p:cNvSpPr/>
          <p:nvPr/>
        </p:nvSpPr>
        <p:spPr>
          <a:xfrm>
            <a:off x="4023533" y="2340397"/>
            <a:ext cx="1154082" cy="1154082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708" y="2302739"/>
            <a:ext cx="1191740" cy="1191740"/>
          </a:xfrm>
          <a:prstGeom prst="rect">
            <a:avLst/>
          </a:prstGeom>
        </p:spPr>
      </p:pic>
      <p:grpSp>
        <p:nvGrpSpPr>
          <p:cNvPr id="21" name="그룹 20"/>
          <p:cNvGrpSpPr/>
          <p:nvPr/>
        </p:nvGrpSpPr>
        <p:grpSpPr>
          <a:xfrm>
            <a:off x="2699792" y="2575146"/>
            <a:ext cx="636889" cy="646925"/>
            <a:chOff x="3776239" y="1885875"/>
            <a:chExt cx="1512166" cy="1535994"/>
          </a:xfrm>
        </p:grpSpPr>
        <p:sp>
          <p:nvSpPr>
            <p:cNvPr id="22" name="갈매기형 수장 35"/>
            <p:cNvSpPr/>
            <p:nvPr/>
          </p:nvSpPr>
          <p:spPr>
            <a:xfrm>
              <a:off x="3776239" y="1885875"/>
              <a:ext cx="864097" cy="1535994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 w="762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3" name="갈매기형 수장 36"/>
            <p:cNvSpPr/>
            <p:nvPr/>
          </p:nvSpPr>
          <p:spPr>
            <a:xfrm>
              <a:off x="4424308" y="1885875"/>
              <a:ext cx="864097" cy="1535994"/>
            </a:xfrm>
            <a:prstGeom prst="chevron">
              <a:avLst/>
            </a:prstGeom>
            <a:solidFill>
              <a:schemeClr val="tx1">
                <a:lumMod val="75000"/>
                <a:lumOff val="25000"/>
              </a:schemeClr>
            </a:solidFill>
            <a:ln w="762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5760713" y="2578864"/>
            <a:ext cx="636889" cy="646925"/>
            <a:chOff x="3776239" y="1885875"/>
            <a:chExt cx="1512166" cy="1535994"/>
          </a:xfrm>
        </p:grpSpPr>
        <p:sp>
          <p:nvSpPr>
            <p:cNvPr id="26" name="갈매기형 수장 35"/>
            <p:cNvSpPr/>
            <p:nvPr/>
          </p:nvSpPr>
          <p:spPr>
            <a:xfrm>
              <a:off x="3776239" y="1885875"/>
              <a:ext cx="864097" cy="1535994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 w="762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7" name="갈매기형 수장 36"/>
            <p:cNvSpPr/>
            <p:nvPr/>
          </p:nvSpPr>
          <p:spPr>
            <a:xfrm>
              <a:off x="4424308" y="1885875"/>
              <a:ext cx="864097" cy="1535994"/>
            </a:xfrm>
            <a:prstGeom prst="chevron">
              <a:avLst/>
            </a:prstGeom>
            <a:solidFill>
              <a:schemeClr val="tx1">
                <a:lumMod val="75000"/>
                <a:lumOff val="25000"/>
              </a:schemeClr>
            </a:solidFill>
            <a:ln w="762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4450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04" b="100000" l="0" r="36548"/>
                    </a14:imgEffect>
                  </a14:imgLayer>
                </a14:imgProps>
              </a:ext>
            </a:extLst>
          </a:blip>
          <a:srcRect r="64989"/>
          <a:stretch/>
        </p:blipFill>
        <p:spPr>
          <a:xfrm>
            <a:off x="3419872" y="1998366"/>
            <a:ext cx="2016224" cy="197320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98214" y="392303"/>
            <a:ext cx="2382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IV.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매핑 프로그램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06803" y="4753499"/>
            <a:ext cx="366519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원 영역 중앙의 좌표 검출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Height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라는 파일을 이용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b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알파값으로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연산하여 이미지를 보간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5231992" y="4753499"/>
            <a:ext cx="300520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원형의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블러링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이미지 겉과 병합</a:t>
            </a:r>
            <a:b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자연스러운 </a:t>
            </a:r>
            <a:r>
              <a:rPr lang="ko-KR" altLang="en-US" sz="1200" dirty="0" err="1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색변화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생성</a:t>
            </a:r>
            <a:b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4572000" y="4725144"/>
            <a:ext cx="0" cy="980041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H="1">
            <a:off x="720000" y="4437112"/>
            <a:ext cx="770400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667" b="99333" l="4000" r="9733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885" y="2251823"/>
            <a:ext cx="952266" cy="952266"/>
          </a:xfrm>
          <a:prstGeom prst="rect">
            <a:avLst/>
          </a:prstGeom>
          <a:ln>
            <a:noFill/>
          </a:ln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218" y="2402135"/>
            <a:ext cx="659232" cy="659232"/>
          </a:xfrm>
          <a:prstGeom prst="rect">
            <a:avLst/>
          </a:prstGeom>
        </p:spPr>
      </p:pic>
      <p:sp>
        <p:nvSpPr>
          <p:cNvPr id="6" name="화살표: 오른쪽 5"/>
          <p:cNvSpPr/>
          <p:nvPr/>
        </p:nvSpPr>
        <p:spPr>
          <a:xfrm>
            <a:off x="1922164" y="2599451"/>
            <a:ext cx="615673" cy="25701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더하기 기호 6"/>
          <p:cNvSpPr/>
          <p:nvPr/>
        </p:nvSpPr>
        <p:spPr>
          <a:xfrm>
            <a:off x="3203848" y="2856461"/>
            <a:ext cx="432048" cy="432048"/>
          </a:xfrm>
          <a:prstGeom prst="mathPlus">
            <a:avLst>
              <a:gd name="adj1" fmla="val 1047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924"/>
          <a:stretch/>
        </p:blipFill>
        <p:spPr>
          <a:xfrm>
            <a:off x="6193897" y="1945622"/>
            <a:ext cx="1944216" cy="2035465"/>
          </a:xfrm>
          <a:prstGeom prst="rect">
            <a:avLst/>
          </a:prstGeom>
        </p:spPr>
      </p:pic>
      <p:grpSp>
        <p:nvGrpSpPr>
          <p:cNvPr id="23" name="그룹 22"/>
          <p:cNvGrpSpPr/>
          <p:nvPr/>
        </p:nvGrpSpPr>
        <p:grpSpPr>
          <a:xfrm>
            <a:off x="5258431" y="2489486"/>
            <a:ext cx="1147908" cy="1165997"/>
            <a:chOff x="3776239" y="1885875"/>
            <a:chExt cx="1512166" cy="1535994"/>
          </a:xfrm>
        </p:grpSpPr>
        <p:sp>
          <p:nvSpPr>
            <p:cNvPr id="25" name="갈매기형 수장 35"/>
            <p:cNvSpPr/>
            <p:nvPr/>
          </p:nvSpPr>
          <p:spPr>
            <a:xfrm>
              <a:off x="3776239" y="1885875"/>
              <a:ext cx="864097" cy="1535994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 w="762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6" name="갈매기형 수장 36"/>
            <p:cNvSpPr/>
            <p:nvPr/>
          </p:nvSpPr>
          <p:spPr>
            <a:xfrm>
              <a:off x="4424308" y="1885875"/>
              <a:ext cx="864097" cy="1535994"/>
            </a:xfrm>
            <a:prstGeom prst="chevron">
              <a:avLst/>
            </a:prstGeom>
            <a:solidFill>
              <a:schemeClr val="tx1">
                <a:lumMod val="75000"/>
                <a:lumOff val="25000"/>
              </a:schemeClr>
            </a:solidFill>
            <a:ln w="762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0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</p:grpSp>
      <p:sp>
        <p:nvSpPr>
          <p:cNvPr id="9" name="직사각형 8"/>
          <p:cNvSpPr/>
          <p:nvPr/>
        </p:nvSpPr>
        <p:spPr>
          <a:xfrm>
            <a:off x="2286000" y="6222623"/>
            <a:ext cx="5022304" cy="216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marR="0" lvl="0" indent="-22860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Rix고딕 L" panose="02020603020101020101" pitchFamily="18" charset="-127"/>
                <a:ea typeface="Rix고딕 L" panose="02020603020101020101" pitchFamily="18" charset="-127"/>
              </a:rPr>
              <a:t>캐릭터 이미지 </a:t>
            </a:r>
            <a:r>
              <a: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Rix고딕 L" panose="02020603020101020101" pitchFamily="18" charset="-127"/>
                <a:ea typeface="Rix고딕 L" panose="02020603020101020101" pitchFamily="18" charset="-127"/>
              </a:rPr>
              <a:t>* (1.f – </a:t>
            </a:r>
            <a:r>
              <a:rPr kumimoji="0" lang="en-US" altLang="ko-KR" sz="900" b="0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Rix고딕 L" panose="02020603020101020101" pitchFamily="18" charset="-127"/>
                <a:ea typeface="Rix고딕 L" panose="02020603020101020101" pitchFamily="18" charset="-127"/>
              </a:rPr>
              <a:t>Height_Alpha</a:t>
            </a:r>
            <a:r>
              <a: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Rix고딕 L" panose="02020603020101020101" pitchFamily="18" charset="-127"/>
                <a:ea typeface="Rix고딕 L" panose="02020603020101020101" pitchFamily="18" charset="-127"/>
              </a:rPr>
              <a:t> / 255.f) + </a:t>
            </a: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Rix고딕 L" panose="02020603020101020101" pitchFamily="18" charset="-127"/>
                <a:ea typeface="Rix고딕 L" panose="02020603020101020101" pitchFamily="18" charset="-127"/>
              </a:rPr>
              <a:t>얼굴 </a:t>
            </a:r>
            <a:r>
              <a: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Rix고딕 L" panose="02020603020101020101" pitchFamily="18" charset="-127"/>
                <a:ea typeface="Rix고딕 L" panose="02020603020101020101" pitchFamily="18" charset="-127"/>
              </a:rPr>
              <a:t>* </a:t>
            </a:r>
            <a:r>
              <a:rPr kumimoji="0" lang="en-US" altLang="ko-KR" sz="900" b="0" i="0" u="none" strike="noStrike" kern="0" cap="none" spc="0" normalizeH="0" baseline="0" noProof="0" dirty="0" err="1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Rix고딕 L" panose="02020603020101020101" pitchFamily="18" charset="-127"/>
                <a:ea typeface="Rix고딕 L" panose="02020603020101020101" pitchFamily="18" charset="-127"/>
              </a:rPr>
              <a:t>Height_Alpha</a:t>
            </a:r>
            <a:r>
              <a: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Rix고딕 L" panose="02020603020101020101" pitchFamily="18" charset="-127"/>
                <a:ea typeface="Rix고딕 L" panose="02020603020101020101" pitchFamily="18" charset="-127"/>
              </a:rPr>
              <a:t> / 255.f</a:t>
            </a:r>
            <a:endParaRPr kumimoji="0" lang="ko-KR" altLang="en-US" sz="9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08243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3121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V.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애니메이션 프로그램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4932040" y="4725144"/>
            <a:ext cx="3492388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004048" y="3257141"/>
            <a:ext cx="32039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Direct X </a:t>
            </a: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기반으로 제작함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배경과 오브젝트를 계층별로 분리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itchFamily="34" charset="0"/>
              <a:buChar char="•"/>
            </a:pP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캐릭터 형성 실패 시 에러 체크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 flipH="1">
            <a:off x="4932040" y="2996952"/>
            <a:ext cx="3491960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70" y="2636912"/>
            <a:ext cx="3593692" cy="2380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212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3932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VI.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기존의 계획에서 바뀐 사항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17607" y="4858952"/>
            <a:ext cx="70894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기존의 과제 요구사항에는 서버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-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클라이언트의 연동이 있었다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중간에 지도교수 김상욱 교수님 권고로 서버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-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클라이언트 구분을 없애 한 곳에서 모든 동작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서버가 완성되기 직전에 일어난 일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지금 요구사항을 바꿔 서버 클라이언트를 나누더라도 개발을 할 수 있다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8" name="타원 37"/>
          <p:cNvSpPr/>
          <p:nvPr/>
        </p:nvSpPr>
        <p:spPr>
          <a:xfrm>
            <a:off x="1753294" y="1628800"/>
            <a:ext cx="828160" cy="828159"/>
          </a:xfrm>
          <a:prstGeom prst="ellips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사진</a:t>
            </a:r>
            <a:b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촬영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3513353" y="1628800"/>
            <a:ext cx="828160" cy="828159"/>
          </a:xfrm>
          <a:prstGeom prst="ellips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Facial</a:t>
            </a:r>
            <a:b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Image</a:t>
            </a:r>
            <a:b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추출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0" name="타원 39"/>
          <p:cNvSpPr/>
          <p:nvPr/>
        </p:nvSpPr>
        <p:spPr>
          <a:xfrm>
            <a:off x="4734415" y="1628800"/>
            <a:ext cx="828160" cy="828159"/>
          </a:xfrm>
          <a:prstGeom prst="ellips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애니메이션</a:t>
            </a:r>
            <a:b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매핑</a:t>
            </a:r>
            <a:endParaRPr lang="en-US" altLang="ko-KR" sz="9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1" name="타원 40"/>
          <p:cNvSpPr/>
          <p:nvPr/>
        </p:nvSpPr>
        <p:spPr>
          <a:xfrm>
            <a:off x="6131643" y="1570462"/>
            <a:ext cx="933014" cy="93301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7150">
            <a:noFill/>
          </a:ln>
          <a:effectLst>
            <a:reflection blurRad="6350" stA="10000" endPos="1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056347" y="1795099"/>
            <a:ext cx="10836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애니메이션</a:t>
            </a:r>
            <a:br>
              <a:rPr lang="en-US" altLang="ko-KR" sz="14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재생</a:t>
            </a:r>
            <a:endParaRPr lang="en-US" altLang="ko-KR" sz="1400" dirty="0">
              <a:solidFill>
                <a:schemeClr val="bg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3" name="순서도: 추출 42"/>
          <p:cNvSpPr/>
          <p:nvPr/>
        </p:nvSpPr>
        <p:spPr>
          <a:xfrm rot="5400000">
            <a:off x="2776201" y="1932458"/>
            <a:ext cx="220842" cy="220842"/>
          </a:xfrm>
          <a:prstGeom prst="flowChartExtra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4" name="순서도: 추출 43"/>
          <p:cNvSpPr/>
          <p:nvPr/>
        </p:nvSpPr>
        <p:spPr>
          <a:xfrm rot="5400000">
            <a:off x="4451934" y="1954455"/>
            <a:ext cx="220842" cy="220842"/>
          </a:xfrm>
          <a:prstGeom prst="flowChartExtra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5" name="순서도: 추출 44"/>
          <p:cNvSpPr/>
          <p:nvPr/>
        </p:nvSpPr>
        <p:spPr>
          <a:xfrm rot="5400000">
            <a:off x="5685888" y="1932459"/>
            <a:ext cx="220842" cy="220842"/>
          </a:xfrm>
          <a:prstGeom prst="flowChartExtra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6" name="직사각형 40"/>
          <p:cNvSpPr/>
          <p:nvPr/>
        </p:nvSpPr>
        <p:spPr>
          <a:xfrm>
            <a:off x="3177176" y="1427991"/>
            <a:ext cx="4793955" cy="1253025"/>
          </a:xfrm>
          <a:custGeom>
            <a:avLst/>
            <a:gdLst/>
            <a:ahLst/>
            <a:cxnLst/>
            <a:rect l="l" t="t" r="r" b="b"/>
            <a:pathLst>
              <a:path w="7898183" h="1584176">
                <a:moveTo>
                  <a:pt x="765721" y="0"/>
                </a:moveTo>
                <a:lnTo>
                  <a:pt x="788884" y="0"/>
                </a:lnTo>
                <a:lnTo>
                  <a:pt x="7109299" y="0"/>
                </a:lnTo>
                <a:lnTo>
                  <a:pt x="7174668" y="0"/>
                </a:lnTo>
                <a:lnTo>
                  <a:pt x="7174668" y="3301"/>
                </a:lnTo>
                <a:cubicBezTo>
                  <a:pt x="7579802" y="35928"/>
                  <a:pt x="7898183" y="375225"/>
                  <a:pt x="7898183" y="788884"/>
                </a:cubicBezTo>
                <a:cubicBezTo>
                  <a:pt x="7898183" y="1202544"/>
                  <a:pt x="7579802" y="1541841"/>
                  <a:pt x="7174668" y="1574467"/>
                </a:cubicBezTo>
                <a:lnTo>
                  <a:pt x="7174668" y="1584176"/>
                </a:lnTo>
                <a:lnTo>
                  <a:pt x="765721" y="1584176"/>
                </a:lnTo>
                <a:lnTo>
                  <a:pt x="765721" y="1576599"/>
                </a:lnTo>
                <a:cubicBezTo>
                  <a:pt x="340732" y="1565168"/>
                  <a:pt x="0" y="1216818"/>
                  <a:pt x="0" y="788884"/>
                </a:cubicBezTo>
                <a:cubicBezTo>
                  <a:pt x="0" y="360951"/>
                  <a:pt x="340732" y="12601"/>
                  <a:pt x="765721" y="1170"/>
                </a:cubicBezTo>
                <a:close/>
              </a:path>
            </a:pathLst>
          </a:cu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4102393" y="2415182"/>
            <a:ext cx="919922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캐릭터 보간</a:t>
            </a:r>
            <a:endParaRPr lang="en-US" altLang="ko-KR" sz="105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2229563" y="3282944"/>
            <a:ext cx="828160" cy="828159"/>
          </a:xfrm>
          <a:prstGeom prst="ellips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사진</a:t>
            </a:r>
            <a:b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촬영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3513353" y="3282944"/>
            <a:ext cx="828160" cy="828159"/>
          </a:xfrm>
          <a:prstGeom prst="ellips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Facial</a:t>
            </a:r>
            <a:b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Image</a:t>
            </a:r>
            <a:br>
              <a: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추출</a:t>
            </a:r>
            <a:endParaRPr lang="en-US" altLang="ko-KR" sz="11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4734415" y="3282944"/>
            <a:ext cx="828160" cy="828159"/>
          </a:xfrm>
          <a:prstGeom prst="ellips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애니메이션</a:t>
            </a:r>
            <a:b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매핑</a:t>
            </a:r>
            <a:endParaRPr lang="en-US" altLang="ko-KR" sz="9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1" name="순서도: 추출 30"/>
          <p:cNvSpPr/>
          <p:nvPr/>
        </p:nvSpPr>
        <p:spPr>
          <a:xfrm rot="5400000">
            <a:off x="3177176" y="3586602"/>
            <a:ext cx="220842" cy="220842"/>
          </a:xfrm>
          <a:prstGeom prst="flowChartExtra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2" name="순서도: 추출 31"/>
          <p:cNvSpPr/>
          <p:nvPr/>
        </p:nvSpPr>
        <p:spPr>
          <a:xfrm rot="5400000">
            <a:off x="4451934" y="3608599"/>
            <a:ext cx="220842" cy="220842"/>
          </a:xfrm>
          <a:prstGeom prst="flowChartExtra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3" name="순서도: 추출 32"/>
          <p:cNvSpPr/>
          <p:nvPr/>
        </p:nvSpPr>
        <p:spPr>
          <a:xfrm rot="5400000">
            <a:off x="5685888" y="3586603"/>
            <a:ext cx="220842" cy="220842"/>
          </a:xfrm>
          <a:prstGeom prst="flowChartExtra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4" name="직사각형 40"/>
          <p:cNvSpPr/>
          <p:nvPr/>
        </p:nvSpPr>
        <p:spPr>
          <a:xfrm>
            <a:off x="1547664" y="3091930"/>
            <a:ext cx="6423467" cy="1213314"/>
          </a:xfrm>
          <a:custGeom>
            <a:avLst/>
            <a:gdLst/>
            <a:ahLst/>
            <a:cxnLst/>
            <a:rect l="l" t="t" r="r" b="b"/>
            <a:pathLst>
              <a:path w="7898183" h="1584176">
                <a:moveTo>
                  <a:pt x="765721" y="0"/>
                </a:moveTo>
                <a:lnTo>
                  <a:pt x="788884" y="0"/>
                </a:lnTo>
                <a:lnTo>
                  <a:pt x="7109299" y="0"/>
                </a:lnTo>
                <a:lnTo>
                  <a:pt x="7174668" y="0"/>
                </a:lnTo>
                <a:lnTo>
                  <a:pt x="7174668" y="3301"/>
                </a:lnTo>
                <a:cubicBezTo>
                  <a:pt x="7579802" y="35928"/>
                  <a:pt x="7898183" y="375225"/>
                  <a:pt x="7898183" y="788884"/>
                </a:cubicBezTo>
                <a:cubicBezTo>
                  <a:pt x="7898183" y="1202544"/>
                  <a:pt x="7579802" y="1541841"/>
                  <a:pt x="7174668" y="1574467"/>
                </a:cubicBezTo>
                <a:lnTo>
                  <a:pt x="7174668" y="1584176"/>
                </a:lnTo>
                <a:lnTo>
                  <a:pt x="765721" y="1584176"/>
                </a:lnTo>
                <a:lnTo>
                  <a:pt x="765721" y="1576599"/>
                </a:lnTo>
                <a:cubicBezTo>
                  <a:pt x="340732" y="1565168"/>
                  <a:pt x="0" y="1216818"/>
                  <a:pt x="0" y="788884"/>
                </a:cubicBezTo>
                <a:cubicBezTo>
                  <a:pt x="0" y="360951"/>
                  <a:pt x="340732" y="12601"/>
                  <a:pt x="765721" y="1170"/>
                </a:cubicBezTo>
                <a:close/>
              </a:path>
            </a:pathLst>
          </a:cu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4102393" y="4069326"/>
            <a:ext cx="919922" cy="25391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ko-KR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캐릭터 보간</a:t>
            </a:r>
            <a:endParaRPr lang="en-US" altLang="ko-KR" sz="105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8" name="타원 47"/>
          <p:cNvSpPr/>
          <p:nvPr/>
        </p:nvSpPr>
        <p:spPr>
          <a:xfrm>
            <a:off x="6130525" y="3200266"/>
            <a:ext cx="933014" cy="933014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57150">
            <a:noFill/>
          </a:ln>
          <a:effectLst>
            <a:reflection blurRad="6350" stA="10000" endPos="1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6055229" y="3424903"/>
            <a:ext cx="10836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애니메이션</a:t>
            </a:r>
            <a:br>
              <a:rPr lang="en-US" altLang="ko-KR" sz="14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재생</a:t>
            </a:r>
            <a:endParaRPr lang="en-US" altLang="ko-KR" sz="1400" dirty="0">
              <a:solidFill>
                <a:schemeClr val="bg1"/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08898" y="1148272"/>
            <a:ext cx="4379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>
                <a:latin typeface="Rix고딕 L" panose="02020603020101020101" pitchFamily="18" charset="-127"/>
                <a:ea typeface="Rix고딕 L" panose="02020603020101020101" pitchFamily="18" charset="-127"/>
              </a:rPr>
              <a:t>서버</a:t>
            </a:r>
            <a:endParaRPr lang="ko-KR" altLang="en-US" sz="110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758446" y="1178243"/>
            <a:ext cx="8178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latin typeface="Rix고딕 L" panose="02020603020101020101" pitchFamily="18" charset="-127"/>
                <a:ea typeface="Rix고딕 L" panose="02020603020101020101" pitchFamily="18" charset="-127"/>
              </a:rPr>
              <a:t>클라이언트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8214" y="1685171"/>
            <a:ext cx="85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Before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98214" y="3482107"/>
            <a:ext cx="698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Rix고딕 L" panose="02020603020101020101" pitchFamily="18" charset="-127"/>
                <a:ea typeface="Rix고딕 L" panose="02020603020101020101" pitchFamily="18" charset="-127"/>
              </a:rPr>
              <a:t>After</a:t>
            </a:r>
            <a:endParaRPr lang="ko-KR" altLang="en-US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349827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19572" y="2444115"/>
            <a:ext cx="24497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바른돋움OTFPro 3" pitchFamily="50" charset="-127"/>
                <a:ea typeface="바른돋움OTFPro 3" pitchFamily="50" charset="-127"/>
              </a:rPr>
              <a:t>Ⅲ. </a:t>
            </a:r>
            <a:r>
              <a:rPr lang="ko-KR" altLang="en-US" sz="3200" dirty="0">
                <a:solidFill>
                  <a:schemeClr val="bg1"/>
                </a:solidFill>
                <a:latin typeface="바른돋움OTFPro 3" pitchFamily="50" charset="-127"/>
                <a:ea typeface="바른돋움OTFPro 3" pitchFamily="50" charset="-127"/>
              </a:rPr>
              <a:t>검증사항</a:t>
            </a:r>
            <a:endParaRPr lang="en-US" altLang="ko-KR" sz="3200" dirty="0">
              <a:solidFill>
                <a:schemeClr val="bg1"/>
              </a:solidFill>
              <a:latin typeface="바른돋움OTFPro 3" pitchFamily="50" charset="-127"/>
              <a:ea typeface="바른돋움OTFPro 3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51961" y="3028890"/>
            <a:ext cx="1745991" cy="373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바른돋움OTFPro 2" pitchFamily="50" charset="-127"/>
                <a:ea typeface="바른돋움OTFPro 2" pitchFamily="50" charset="-127"/>
              </a:rPr>
              <a:t>한계점 및 개선방안</a:t>
            </a:r>
          </a:p>
        </p:txBody>
      </p:sp>
      <p:sp>
        <p:nvSpPr>
          <p:cNvPr id="14" name="오각형 1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494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3103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프로젝트에 대한 평가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32" name="직선 연결선 31"/>
          <p:cNvCxnSpPr>
            <a:stCxn id="59" idx="5"/>
          </p:cNvCxnSpPr>
          <p:nvPr/>
        </p:nvCxnSpPr>
        <p:spPr>
          <a:xfrm>
            <a:off x="3837634" y="2298590"/>
            <a:ext cx="302318" cy="312853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>
            <a:stCxn id="60" idx="3"/>
          </p:cNvCxnSpPr>
          <p:nvPr/>
        </p:nvCxnSpPr>
        <p:spPr>
          <a:xfrm flipH="1">
            <a:off x="5123244" y="2298590"/>
            <a:ext cx="219106" cy="312853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>
            <a:stCxn id="62" idx="7"/>
            <a:endCxn id="57" idx="3"/>
          </p:cNvCxnSpPr>
          <p:nvPr/>
        </p:nvCxnSpPr>
        <p:spPr>
          <a:xfrm flipV="1">
            <a:off x="3729466" y="4033821"/>
            <a:ext cx="104232" cy="100839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>
            <a:stCxn id="61" idx="1"/>
            <a:endCxn id="57" idx="5"/>
          </p:cNvCxnSpPr>
          <p:nvPr/>
        </p:nvCxnSpPr>
        <p:spPr>
          <a:xfrm flipH="1" flipV="1">
            <a:off x="5310302" y="4033821"/>
            <a:ext cx="121973" cy="11532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타원 57"/>
          <p:cNvSpPr/>
          <p:nvPr/>
        </p:nvSpPr>
        <p:spPr>
          <a:xfrm>
            <a:off x="3138653" y="1858791"/>
            <a:ext cx="2873456" cy="2873456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59" name="타원 58"/>
          <p:cNvSpPr/>
          <p:nvPr/>
        </p:nvSpPr>
        <p:spPr>
          <a:xfrm>
            <a:off x="2915796" y="1376752"/>
            <a:ext cx="1080000" cy="108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일정</a:t>
            </a:r>
          </a:p>
        </p:txBody>
      </p:sp>
      <p:sp>
        <p:nvSpPr>
          <p:cNvPr id="60" name="타원 59"/>
          <p:cNvSpPr/>
          <p:nvPr/>
        </p:nvSpPr>
        <p:spPr>
          <a:xfrm>
            <a:off x="5184188" y="1376752"/>
            <a:ext cx="1080000" cy="108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예산</a:t>
            </a:r>
          </a:p>
        </p:txBody>
      </p:sp>
      <p:sp>
        <p:nvSpPr>
          <p:cNvPr id="61" name="타원 60"/>
          <p:cNvSpPr/>
          <p:nvPr/>
        </p:nvSpPr>
        <p:spPr>
          <a:xfrm>
            <a:off x="5274113" y="3990980"/>
            <a:ext cx="1080000" cy="108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난이도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62" name="타원 61"/>
          <p:cNvSpPr/>
          <p:nvPr/>
        </p:nvSpPr>
        <p:spPr>
          <a:xfrm>
            <a:off x="2807628" y="3976498"/>
            <a:ext cx="1080000" cy="108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분담</a:t>
            </a:r>
          </a:p>
        </p:txBody>
      </p:sp>
      <p:sp>
        <p:nvSpPr>
          <p:cNvPr id="57" name="타원 56"/>
          <p:cNvSpPr/>
          <p:nvPr/>
        </p:nvSpPr>
        <p:spPr>
          <a:xfrm>
            <a:off x="3527884" y="2251403"/>
            <a:ext cx="2088232" cy="208823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Rix고딕 L" panose="02020603020101020101" pitchFamily="18" charset="-127"/>
                <a:ea typeface="Rix고딕 L" panose="02020603020101020101" pitchFamily="18" charset="-127"/>
              </a:rPr>
              <a:t>프로젝트</a:t>
            </a:r>
          </a:p>
        </p:txBody>
      </p:sp>
      <p:sp>
        <p:nvSpPr>
          <p:cNvPr id="64" name="모서리가 둥근 직사각형 63"/>
          <p:cNvSpPr/>
          <p:nvPr/>
        </p:nvSpPr>
        <p:spPr>
          <a:xfrm>
            <a:off x="611560" y="1399711"/>
            <a:ext cx="2088232" cy="106020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일정대로 개발을 진행하였고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완성을 하였다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69" name="모서리가 둥근 직사각형 68"/>
          <p:cNvSpPr/>
          <p:nvPr/>
        </p:nvSpPr>
        <p:spPr>
          <a:xfrm>
            <a:off x="611560" y="4437112"/>
            <a:ext cx="2088232" cy="106020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업무분담이 원활이 되었다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70" name="모서리가 둥근 직사각형 69"/>
          <p:cNvSpPr/>
          <p:nvPr/>
        </p:nvSpPr>
        <p:spPr>
          <a:xfrm>
            <a:off x="6444208" y="1399711"/>
            <a:ext cx="2088232" cy="106020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필요한 물품을 확인하는데 </a:t>
            </a:r>
            <a:b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시간이 조금 걸렸다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71" name="모서리가 둥근 직사각형 70"/>
          <p:cNvSpPr/>
          <p:nvPr/>
        </p:nvSpPr>
        <p:spPr>
          <a:xfrm>
            <a:off x="6444208" y="4437112"/>
            <a:ext cx="2088232" cy="106020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기술적 난이도는 </a:t>
            </a: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높진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않으나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활용도 면에서 우수</a:t>
            </a:r>
            <a:endParaRPr lang="ko-KR" altLang="en-US" sz="12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1955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34740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II.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기술의 추후 활용가능성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34" name="직선 연결선 33"/>
          <p:cNvCxnSpPr>
            <a:stCxn id="60" idx="3"/>
          </p:cNvCxnSpPr>
          <p:nvPr/>
        </p:nvCxnSpPr>
        <p:spPr>
          <a:xfrm flipH="1">
            <a:off x="2717463" y="2298590"/>
            <a:ext cx="219106" cy="312853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>
            <a:stCxn id="62" idx="2"/>
            <a:endCxn id="57" idx="6"/>
          </p:cNvCxnSpPr>
          <p:nvPr/>
        </p:nvCxnSpPr>
        <p:spPr>
          <a:xfrm flipH="1">
            <a:off x="3210335" y="3295519"/>
            <a:ext cx="16779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>
            <a:stCxn id="61" idx="1"/>
            <a:endCxn id="57" idx="5"/>
          </p:cNvCxnSpPr>
          <p:nvPr/>
        </p:nvCxnSpPr>
        <p:spPr>
          <a:xfrm flipH="1" flipV="1">
            <a:off x="2904521" y="4033821"/>
            <a:ext cx="121973" cy="11532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타원 57"/>
          <p:cNvSpPr/>
          <p:nvPr/>
        </p:nvSpPr>
        <p:spPr>
          <a:xfrm>
            <a:off x="732872" y="1858791"/>
            <a:ext cx="2873456" cy="2873456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60" name="타원 59"/>
          <p:cNvSpPr/>
          <p:nvPr/>
        </p:nvSpPr>
        <p:spPr>
          <a:xfrm>
            <a:off x="2778407" y="1376752"/>
            <a:ext cx="1080000" cy="108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FF0000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아이디어</a:t>
            </a:r>
          </a:p>
        </p:txBody>
      </p:sp>
      <p:sp>
        <p:nvSpPr>
          <p:cNvPr id="61" name="타원 60"/>
          <p:cNvSpPr/>
          <p:nvPr/>
        </p:nvSpPr>
        <p:spPr>
          <a:xfrm>
            <a:off x="2868332" y="3990980"/>
            <a:ext cx="1080000" cy="108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FF0000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아이디어</a:t>
            </a:r>
          </a:p>
        </p:txBody>
      </p:sp>
      <p:sp>
        <p:nvSpPr>
          <p:cNvPr id="62" name="타원 61"/>
          <p:cNvSpPr/>
          <p:nvPr/>
        </p:nvSpPr>
        <p:spPr>
          <a:xfrm>
            <a:off x="3378125" y="2755519"/>
            <a:ext cx="1080000" cy="108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FF0000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아이디어</a:t>
            </a:r>
          </a:p>
        </p:txBody>
      </p:sp>
      <p:sp>
        <p:nvSpPr>
          <p:cNvPr id="57" name="타원 56"/>
          <p:cNvSpPr/>
          <p:nvPr/>
        </p:nvSpPr>
        <p:spPr>
          <a:xfrm>
            <a:off x="1122103" y="2251403"/>
            <a:ext cx="2088232" cy="2088232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atin typeface="Rix고딕 L" panose="02020603020101020101" pitchFamily="18" charset="-127"/>
                <a:ea typeface="Rix고딕 L" panose="02020603020101020101" pitchFamily="18" charset="-127"/>
              </a:rPr>
              <a:t>활용</a:t>
            </a:r>
            <a:br>
              <a:rPr lang="en-US" altLang="ko-KR" sz="3200" dirty="0"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3200" dirty="0">
                <a:latin typeface="Rix고딕 L" panose="02020603020101020101" pitchFamily="18" charset="-127"/>
                <a:ea typeface="Rix고딕 L" panose="02020603020101020101" pitchFamily="18" charset="-127"/>
              </a:rPr>
              <a:t>가능성</a:t>
            </a:r>
          </a:p>
        </p:txBody>
      </p:sp>
      <p:sp>
        <p:nvSpPr>
          <p:cNvPr id="70" name="모서리가 둥근 직사각형 69"/>
          <p:cNvSpPr/>
          <p:nvPr/>
        </p:nvSpPr>
        <p:spPr>
          <a:xfrm>
            <a:off x="4038426" y="1399711"/>
            <a:ext cx="3618493" cy="106020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rgbClr val="FF0000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아이디어 필요합니다</a:t>
            </a:r>
          </a:p>
        </p:txBody>
      </p:sp>
      <p:sp>
        <p:nvSpPr>
          <p:cNvPr id="71" name="모서리가 둥근 직사각형 70"/>
          <p:cNvSpPr/>
          <p:nvPr/>
        </p:nvSpPr>
        <p:spPr>
          <a:xfrm>
            <a:off x="4038426" y="4437112"/>
            <a:ext cx="3618493" cy="106020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rgbClr val="FF0000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아이디어 필요합니다</a:t>
            </a:r>
          </a:p>
        </p:txBody>
      </p:sp>
      <p:sp>
        <p:nvSpPr>
          <p:cNvPr id="23" name="모서리가 둥근 직사각형 70"/>
          <p:cNvSpPr/>
          <p:nvPr/>
        </p:nvSpPr>
        <p:spPr>
          <a:xfrm>
            <a:off x="4625914" y="2775311"/>
            <a:ext cx="3618493" cy="106020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rgbClr val="FF0000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아이디어 필요합니다</a:t>
            </a:r>
          </a:p>
        </p:txBody>
      </p:sp>
    </p:spTree>
    <p:extLst>
      <p:ext uri="{BB962C8B-B14F-4D97-AF65-F5344CB8AC3E}">
        <p14:creationId xmlns:p14="http://schemas.microsoft.com/office/powerpoint/2010/main" val="3994283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27584" y="890977"/>
            <a:ext cx="30540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CONTENTS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76563" y="2375011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Ⅱ.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진행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62394" y="2375011"/>
            <a:ext cx="1091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Ⅲ.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검증사항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90731" y="2375011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Ⅰ.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개요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5940152" y="2997152"/>
            <a:ext cx="0" cy="180000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3203848" y="2997152"/>
            <a:ext cx="0" cy="180000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43131" y="3012511"/>
            <a:ext cx="10518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소개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인원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일정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결과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28963" y="3012511"/>
            <a:ext cx="1229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단계별 진행 소개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14794" y="3012511"/>
            <a:ext cx="1367682" cy="342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한계점 및 개선방안</a:t>
            </a:r>
            <a:endParaRPr lang="en-US" altLang="ko-KR" sz="1200" dirty="0">
              <a:solidFill>
                <a:schemeClr val="bg1">
                  <a:lumMod val="6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62839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35670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III.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기술적 한계와 개선사항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34" name="직선 연결선 33"/>
          <p:cNvCxnSpPr>
            <a:stCxn id="60" idx="3"/>
          </p:cNvCxnSpPr>
          <p:nvPr/>
        </p:nvCxnSpPr>
        <p:spPr>
          <a:xfrm flipH="1">
            <a:off x="2717463" y="2298590"/>
            <a:ext cx="219106" cy="312853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>
            <a:stCxn id="62" idx="2"/>
            <a:endCxn id="57" idx="6"/>
          </p:cNvCxnSpPr>
          <p:nvPr/>
        </p:nvCxnSpPr>
        <p:spPr>
          <a:xfrm flipH="1">
            <a:off x="3210335" y="3295519"/>
            <a:ext cx="16779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>
            <a:stCxn id="61" idx="1"/>
            <a:endCxn id="57" idx="5"/>
          </p:cNvCxnSpPr>
          <p:nvPr/>
        </p:nvCxnSpPr>
        <p:spPr>
          <a:xfrm flipH="1" flipV="1">
            <a:off x="2904521" y="4033821"/>
            <a:ext cx="121973" cy="11532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타원 57"/>
          <p:cNvSpPr/>
          <p:nvPr/>
        </p:nvSpPr>
        <p:spPr>
          <a:xfrm>
            <a:off x="732872" y="1858791"/>
            <a:ext cx="2873456" cy="2873456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60" name="타원 59"/>
          <p:cNvSpPr/>
          <p:nvPr/>
        </p:nvSpPr>
        <p:spPr>
          <a:xfrm>
            <a:off x="2778407" y="1376752"/>
            <a:ext cx="1080000" cy="108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각도</a:t>
            </a:r>
            <a:b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편차</a:t>
            </a:r>
          </a:p>
        </p:txBody>
      </p:sp>
      <p:sp>
        <p:nvSpPr>
          <p:cNvPr id="61" name="타원 60"/>
          <p:cNvSpPr/>
          <p:nvPr/>
        </p:nvSpPr>
        <p:spPr>
          <a:xfrm>
            <a:off x="2868332" y="3990980"/>
            <a:ext cx="1080000" cy="108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FF0000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아이디어</a:t>
            </a:r>
          </a:p>
        </p:txBody>
      </p:sp>
      <p:sp>
        <p:nvSpPr>
          <p:cNvPr id="62" name="타원 61"/>
          <p:cNvSpPr/>
          <p:nvPr/>
        </p:nvSpPr>
        <p:spPr>
          <a:xfrm>
            <a:off x="3378125" y="2755519"/>
            <a:ext cx="1080000" cy="108000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rgbClr val="FF0000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아이디어</a:t>
            </a:r>
          </a:p>
        </p:txBody>
      </p:sp>
      <p:sp>
        <p:nvSpPr>
          <p:cNvPr id="57" name="타원 56"/>
          <p:cNvSpPr/>
          <p:nvPr/>
        </p:nvSpPr>
        <p:spPr>
          <a:xfrm>
            <a:off x="1122103" y="2251403"/>
            <a:ext cx="2088232" cy="20882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latin typeface="Rix고딕 L" panose="02020603020101020101" pitchFamily="18" charset="-127"/>
                <a:ea typeface="Rix고딕 L" panose="02020603020101020101" pitchFamily="18" charset="-127"/>
              </a:rPr>
              <a:t>한계 </a:t>
            </a:r>
            <a:r>
              <a:rPr lang="en-US" altLang="ko-KR" sz="1400" dirty="0">
                <a:latin typeface="Rix고딕 L" panose="02020603020101020101" pitchFamily="18" charset="-127"/>
                <a:ea typeface="Rix고딕 L" panose="02020603020101020101" pitchFamily="18" charset="-127"/>
              </a:rPr>
              <a:t>&amp; </a:t>
            </a:r>
            <a:r>
              <a:rPr lang="ko-KR" altLang="en-US" sz="1400" dirty="0">
                <a:latin typeface="Rix고딕 L" panose="02020603020101020101" pitchFamily="18" charset="-127"/>
                <a:ea typeface="Rix고딕 L" panose="02020603020101020101" pitchFamily="18" charset="-127"/>
              </a:rPr>
              <a:t>개선사항</a:t>
            </a:r>
          </a:p>
        </p:txBody>
      </p:sp>
      <p:sp>
        <p:nvSpPr>
          <p:cNvPr id="70" name="모서리가 둥근 직사각형 69"/>
          <p:cNvSpPr/>
          <p:nvPr/>
        </p:nvSpPr>
        <p:spPr>
          <a:xfrm>
            <a:off x="4038426" y="1399711"/>
            <a:ext cx="3618493" cy="106020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정면으로 찍은 얼굴이 아닌 각도로 사진 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촬영시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인식에 문제가 생긴다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  <a:b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b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오류 처리를 하거나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아이들이 정면으로 바라볼 수 있도록 추가 장치를 마련해야 한다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71" name="모서리가 둥근 직사각형 70"/>
          <p:cNvSpPr/>
          <p:nvPr/>
        </p:nvSpPr>
        <p:spPr>
          <a:xfrm>
            <a:off x="4038426" y="4437112"/>
            <a:ext cx="3618493" cy="106020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rgbClr val="FF0000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아이디어 필요합니다</a:t>
            </a:r>
          </a:p>
        </p:txBody>
      </p:sp>
      <p:sp>
        <p:nvSpPr>
          <p:cNvPr id="23" name="모서리가 둥근 직사각형 70"/>
          <p:cNvSpPr/>
          <p:nvPr/>
        </p:nvSpPr>
        <p:spPr>
          <a:xfrm>
            <a:off x="4625914" y="2775311"/>
            <a:ext cx="3618493" cy="106020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200" dirty="0">
                <a:solidFill>
                  <a:srgbClr val="FF0000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아이디어 필요합니다</a:t>
            </a:r>
          </a:p>
        </p:txBody>
      </p:sp>
    </p:spTree>
    <p:extLst>
      <p:ext uri="{BB962C8B-B14F-4D97-AF65-F5344CB8AC3E}">
        <p14:creationId xmlns:p14="http://schemas.microsoft.com/office/powerpoint/2010/main" val="1895225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19572" y="2444115"/>
            <a:ext cx="30973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Ⅰ. </a:t>
            </a:r>
            <a:r>
              <a:rPr lang="ko-KR" altLang="en-US" sz="32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개요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51961" y="3028890"/>
            <a:ext cx="1754006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소개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&amp;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배경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인원 소개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일정 </a:t>
            </a:r>
            <a:r>
              <a:rPr lang="en-US" altLang="ko-KR" sz="1400" dirty="0">
                <a:solidFill>
                  <a:schemeClr val="bg1">
                    <a:lumMod val="8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&amp; 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결과</a:t>
            </a:r>
          </a:p>
        </p:txBody>
      </p:sp>
      <p:sp>
        <p:nvSpPr>
          <p:cNvPr id="14" name="오각형 1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7261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2965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소개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&amp;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배경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464693" y="1359496"/>
            <a:ext cx="42146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공연장 몰입을 위한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인트로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시스템 설계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405107" y="3987233"/>
            <a:ext cx="56749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이미지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/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영상 처리 기술 발전 따른 관객의 높은 수준의 요구 증가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상호작용이 이뤄지는 전시공간에 대한 수요가 증가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사람 얼굴 기반의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Interactive Animation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구현이 목표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098144" y="2101874"/>
            <a:ext cx="6947712" cy="1553756"/>
            <a:chOff x="1098144" y="2101874"/>
            <a:chExt cx="6947712" cy="1553756"/>
          </a:xfrm>
        </p:grpSpPr>
        <p:sp>
          <p:nvSpPr>
            <p:cNvPr id="16" name="타원 15"/>
            <p:cNvSpPr/>
            <p:nvPr/>
          </p:nvSpPr>
          <p:spPr>
            <a:xfrm>
              <a:off x="1835696" y="2437271"/>
              <a:ext cx="895749" cy="895748"/>
            </a:xfrm>
            <a:prstGeom prst="ellipse">
              <a:avLst/>
            </a:pr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사진</a:t>
              </a:r>
              <a:b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</a:br>
              <a:r>
                <a:rPr lang="ko-KR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촬영</a:t>
              </a:r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3224261" y="2437271"/>
              <a:ext cx="895749" cy="895748"/>
            </a:xfrm>
            <a:prstGeom prst="ellipse">
              <a:avLst/>
            </a:pr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Facial</a:t>
              </a:r>
              <a:b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</a:b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Image</a:t>
              </a:r>
              <a:b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</a:br>
              <a:r>
                <a:rPr lang="ko-KR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추출</a:t>
              </a:r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18" name="타원 17"/>
            <p:cNvSpPr/>
            <p:nvPr/>
          </p:nvSpPr>
          <p:spPr>
            <a:xfrm>
              <a:off x="4544979" y="2437271"/>
              <a:ext cx="895749" cy="895748"/>
            </a:xfrm>
            <a:prstGeom prst="ellipse">
              <a:avLst/>
            </a:prstGeom>
            <a:noFill/>
            <a:ln w="571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ko-KR" altLang="en-US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애니메이션</a:t>
              </a:r>
              <a:br>
                <a:rPr lang="en-US" altLang="ko-KR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</a:br>
              <a:r>
                <a:rPr lang="ko-KR" altLang="en-US" sz="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매핑</a:t>
              </a:r>
              <a:endPara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5874080" y="2198404"/>
              <a:ext cx="1373482" cy="137348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noFill/>
            </a:ln>
            <a:effectLst>
              <a:reflection blurRad="6350" stA="10000" endPos="1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5974799" y="2617142"/>
              <a:ext cx="1172043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애니메이션</a:t>
              </a:r>
              <a:br>
                <a:rPr lang="en-US" altLang="ko-KR" sz="14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</a:br>
              <a:r>
                <a:rPr lang="ko-KR" altLang="en-US" sz="14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재생</a:t>
              </a:r>
              <a:endParaRPr lang="en-US" altLang="ko-KR" sz="14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1" name="순서도: 추출 20"/>
            <p:cNvSpPr/>
            <p:nvPr/>
          </p:nvSpPr>
          <p:spPr>
            <a:xfrm rot="5400000">
              <a:off x="2860647" y="2765711"/>
              <a:ext cx="238866" cy="238866"/>
            </a:xfrm>
            <a:prstGeom prst="flowChartExtra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2" name="순서도: 추출 21"/>
            <p:cNvSpPr/>
            <p:nvPr/>
          </p:nvSpPr>
          <p:spPr>
            <a:xfrm rot="5400000">
              <a:off x="4239443" y="2789504"/>
              <a:ext cx="238866" cy="238866"/>
            </a:xfrm>
            <a:prstGeom prst="flowChartExtra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3" name="순서도: 추출 22"/>
            <p:cNvSpPr/>
            <p:nvPr/>
          </p:nvSpPr>
          <p:spPr>
            <a:xfrm rot="5400000">
              <a:off x="5574105" y="2765712"/>
              <a:ext cx="238866" cy="238866"/>
            </a:xfrm>
            <a:prstGeom prst="flowChartExtra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8" name="직사각형 40"/>
            <p:cNvSpPr/>
            <p:nvPr/>
          </p:nvSpPr>
          <p:spPr>
            <a:xfrm>
              <a:off x="1098144" y="2101874"/>
              <a:ext cx="6947712" cy="1553756"/>
            </a:xfrm>
            <a:custGeom>
              <a:avLst/>
              <a:gdLst/>
              <a:ahLst/>
              <a:cxnLst/>
              <a:rect l="l" t="t" r="r" b="b"/>
              <a:pathLst>
                <a:path w="7898183" h="1584176">
                  <a:moveTo>
                    <a:pt x="765721" y="0"/>
                  </a:moveTo>
                  <a:lnTo>
                    <a:pt x="788884" y="0"/>
                  </a:lnTo>
                  <a:lnTo>
                    <a:pt x="7109299" y="0"/>
                  </a:lnTo>
                  <a:lnTo>
                    <a:pt x="7174668" y="0"/>
                  </a:lnTo>
                  <a:lnTo>
                    <a:pt x="7174668" y="3301"/>
                  </a:lnTo>
                  <a:cubicBezTo>
                    <a:pt x="7579802" y="35928"/>
                    <a:pt x="7898183" y="375225"/>
                    <a:pt x="7898183" y="788884"/>
                  </a:cubicBezTo>
                  <a:cubicBezTo>
                    <a:pt x="7898183" y="1202544"/>
                    <a:pt x="7579802" y="1541841"/>
                    <a:pt x="7174668" y="1574467"/>
                  </a:cubicBezTo>
                  <a:lnTo>
                    <a:pt x="7174668" y="1584176"/>
                  </a:lnTo>
                  <a:lnTo>
                    <a:pt x="765721" y="1584176"/>
                  </a:lnTo>
                  <a:lnTo>
                    <a:pt x="765721" y="1576599"/>
                  </a:lnTo>
                  <a:cubicBezTo>
                    <a:pt x="340732" y="1565168"/>
                    <a:pt x="0" y="1216818"/>
                    <a:pt x="0" y="788884"/>
                  </a:cubicBezTo>
                  <a:cubicBezTo>
                    <a:pt x="0" y="360951"/>
                    <a:pt x="340732" y="12601"/>
                    <a:pt x="765721" y="1170"/>
                  </a:cubicBezTo>
                  <a:close/>
                </a:path>
              </a:pathLst>
            </a:custGeom>
            <a:noFill/>
            <a:ln w="762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3861375" y="3287833"/>
              <a:ext cx="995001" cy="26161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/>
              <a:r>
                <a:rPr lang="ko-KR" altLang="en-US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캐릭터 보간</a:t>
              </a:r>
              <a:endParaRPr lang="en-US" altLang="ko-KR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3183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29193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II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인원 소개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498214" y="1313835"/>
            <a:ext cx="1183780" cy="1183780"/>
            <a:chOff x="5874080" y="2016406"/>
            <a:chExt cx="1373482" cy="1373482"/>
          </a:xfrm>
        </p:grpSpPr>
        <p:sp>
          <p:nvSpPr>
            <p:cNvPr id="19" name="타원 18"/>
            <p:cNvSpPr/>
            <p:nvPr/>
          </p:nvSpPr>
          <p:spPr>
            <a:xfrm>
              <a:off x="5874080" y="2016406"/>
              <a:ext cx="1373482" cy="137348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noFill/>
            </a:ln>
            <a:effectLst>
              <a:reflection blurRad="6350" stA="10000" endPos="10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25" name="직사각형 24"/>
            <p:cNvSpPr/>
            <p:nvPr/>
          </p:nvSpPr>
          <p:spPr>
            <a:xfrm>
              <a:off x="5974799" y="2538150"/>
              <a:ext cx="1172043" cy="3570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최지수</a:t>
              </a:r>
              <a:endParaRPr lang="en-US" altLang="ko-KR" sz="14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</p:grpSp>
      <p:sp>
        <p:nvSpPr>
          <p:cNvPr id="30" name="타원 29"/>
          <p:cNvSpPr/>
          <p:nvPr/>
        </p:nvSpPr>
        <p:spPr>
          <a:xfrm>
            <a:off x="4427984" y="2941844"/>
            <a:ext cx="895749" cy="895748"/>
          </a:xfrm>
          <a:prstGeom prst="ellips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손윤경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4429150" y="4427151"/>
            <a:ext cx="895749" cy="895748"/>
          </a:xfrm>
          <a:prstGeom prst="ellips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홍동현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4427984" y="1481294"/>
            <a:ext cx="895749" cy="895748"/>
          </a:xfrm>
          <a:prstGeom prst="ellips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이한솔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699436" y="4427151"/>
            <a:ext cx="895749" cy="895748"/>
          </a:xfrm>
          <a:prstGeom prst="ellips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문찬성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6" name="타원 35"/>
          <p:cNvSpPr/>
          <p:nvPr/>
        </p:nvSpPr>
        <p:spPr>
          <a:xfrm>
            <a:off x="699437" y="2947297"/>
            <a:ext cx="895749" cy="895748"/>
          </a:xfrm>
          <a:prstGeom prst="ellipse">
            <a:avLst/>
          </a:prstGeom>
          <a:noFill/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정일우</a:t>
            </a:r>
            <a:endParaRPr lang="en-US" altLang="ko-KR" sz="1200" dirty="0">
              <a:solidFill>
                <a:schemeClr val="tx1">
                  <a:lumMod val="85000"/>
                  <a:lumOff val="1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1988058" y="1590843"/>
            <a:ext cx="169790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팀장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총괄</a:t>
            </a:r>
            <a:endParaRPr lang="en-US" altLang="ko-KR" sz="12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얼굴영역 인식 개발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1984198" y="3083431"/>
            <a:ext cx="16962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논문취합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발표준비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보간법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보수 및 개선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1984198" y="4569717"/>
            <a:ext cx="14782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서버 프로그래밍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보간법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 개발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657538" y="1596201"/>
            <a:ext cx="19720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사진가공 개발 총괄</a:t>
            </a:r>
            <a:endParaRPr lang="en-US" altLang="ko-KR" sz="12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사진 촬영 프로그램 개발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5653678" y="3088789"/>
            <a:ext cx="179408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예산 담당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프로그램 모듈화 완성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5653678" y="4413360"/>
            <a:ext cx="197201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영역 인식 알고리즘 적용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원형 영역 추출 개발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회의 기록 담당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1979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237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III.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일정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32" name="직선 연결선 31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그룹 40"/>
          <p:cNvGrpSpPr/>
          <p:nvPr/>
        </p:nvGrpSpPr>
        <p:grpSpPr>
          <a:xfrm>
            <a:off x="5638416" y="1052737"/>
            <a:ext cx="576064" cy="4968550"/>
            <a:chOff x="4283968" y="1052737"/>
            <a:chExt cx="576064" cy="4968550"/>
          </a:xfrm>
        </p:grpSpPr>
        <p:sp>
          <p:nvSpPr>
            <p:cNvPr id="7" name="타원 6"/>
            <p:cNvSpPr/>
            <p:nvPr/>
          </p:nvSpPr>
          <p:spPr>
            <a:xfrm>
              <a:off x="4283968" y="1052737"/>
              <a:ext cx="576064" cy="57606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325083" y="1230660"/>
              <a:ext cx="491578" cy="2000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7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Sep.02</a:t>
              </a:r>
            </a:p>
          </p:txBody>
        </p:sp>
        <p:sp>
          <p:nvSpPr>
            <p:cNvPr id="10" name="타원 9"/>
            <p:cNvSpPr/>
            <p:nvPr/>
          </p:nvSpPr>
          <p:spPr>
            <a:xfrm>
              <a:off x="4283968" y="3573017"/>
              <a:ext cx="576064" cy="57606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4325083" y="3750940"/>
              <a:ext cx="491578" cy="2000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7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Sep.30</a:t>
              </a:r>
            </a:p>
          </p:txBody>
        </p:sp>
        <p:sp>
          <p:nvSpPr>
            <p:cNvPr id="13" name="타원 12"/>
            <p:cNvSpPr/>
            <p:nvPr/>
          </p:nvSpPr>
          <p:spPr>
            <a:xfrm>
              <a:off x="4283968" y="4941168"/>
              <a:ext cx="576064" cy="57606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325083" y="5127186"/>
              <a:ext cx="491578" cy="2000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7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Oct.21</a:t>
              </a:r>
            </a:p>
          </p:txBody>
        </p:sp>
        <p:cxnSp>
          <p:nvCxnSpPr>
            <p:cNvPr id="4" name="직선 연결선 3"/>
            <p:cNvCxnSpPr>
              <a:stCxn id="7" idx="4"/>
              <a:endCxn id="10" idx="0"/>
            </p:cNvCxnSpPr>
            <p:nvPr/>
          </p:nvCxnSpPr>
          <p:spPr>
            <a:xfrm>
              <a:off x="4572000" y="1628801"/>
              <a:ext cx="0" cy="1944216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>
              <a:stCxn id="10" idx="4"/>
              <a:endCxn id="13" idx="0"/>
            </p:cNvCxnSpPr>
            <p:nvPr/>
          </p:nvCxnSpPr>
          <p:spPr>
            <a:xfrm>
              <a:off x="4572000" y="4149081"/>
              <a:ext cx="0" cy="792087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>
              <a:stCxn id="13" idx="4"/>
            </p:cNvCxnSpPr>
            <p:nvPr/>
          </p:nvCxnSpPr>
          <p:spPr>
            <a:xfrm>
              <a:off x="4572000" y="5517232"/>
              <a:ext cx="0" cy="504055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0" name="그림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0628" y="4581128"/>
            <a:ext cx="2523772" cy="1419622"/>
          </a:xfrm>
          <a:prstGeom prst="rect">
            <a:avLst/>
          </a:prstGeom>
        </p:spPr>
      </p:pic>
      <p:pic>
        <p:nvPicPr>
          <p:cNvPr id="42" name="그림 41"/>
          <p:cNvPicPr>
            <a:picLocks noChangeAspect="1"/>
          </p:cNvPicPr>
          <p:nvPr/>
        </p:nvPicPr>
        <p:blipFill rotWithShape="1">
          <a:blip r:embed="rId3"/>
          <a:srcRect t="29961" b="33710"/>
          <a:stretch/>
        </p:blipFill>
        <p:spPr>
          <a:xfrm>
            <a:off x="700522" y="4581128"/>
            <a:ext cx="2198098" cy="1419622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6358496" y="3722549"/>
            <a:ext cx="5565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중간발표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358496" y="5127186"/>
            <a:ext cx="16995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한국멀티미디어학회</a:t>
            </a:r>
            <a:r>
              <a:rPr lang="en-US" altLang="ko-KR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 </a:t>
            </a:r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추계학술발표회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358496" y="1241957"/>
            <a:ext cx="7697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프로젝트 시작</a:t>
            </a:r>
          </a:p>
        </p:txBody>
      </p:sp>
      <p:pic>
        <p:nvPicPr>
          <p:cNvPr id="48" name="그림 4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11" b="33311"/>
          <a:stretch>
            <a:fillRect/>
          </a:stretch>
        </p:blipFill>
        <p:spPr>
          <a:xfrm>
            <a:off x="700522" y="2934232"/>
            <a:ext cx="4807819" cy="1203598"/>
          </a:xfrm>
          <a:custGeom>
            <a:avLst/>
            <a:gdLst>
              <a:gd name="connsiteX0" fmla="*/ 0 w 12192000"/>
              <a:gd name="connsiteY0" fmla="*/ 0 h 3052168"/>
              <a:gd name="connsiteX1" fmla="*/ 12192000 w 12192000"/>
              <a:gd name="connsiteY1" fmla="*/ 0 h 3052168"/>
              <a:gd name="connsiteX2" fmla="*/ 12192000 w 12192000"/>
              <a:gd name="connsiteY2" fmla="*/ 3052168 h 3052168"/>
              <a:gd name="connsiteX3" fmla="*/ 0 w 12192000"/>
              <a:gd name="connsiteY3" fmla="*/ 3052168 h 3052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52168">
                <a:moveTo>
                  <a:pt x="0" y="0"/>
                </a:moveTo>
                <a:lnTo>
                  <a:pt x="12192000" y="0"/>
                </a:lnTo>
                <a:lnTo>
                  <a:pt x="12192000" y="3052168"/>
                </a:lnTo>
                <a:lnTo>
                  <a:pt x="0" y="3052168"/>
                </a:lnTo>
                <a:close/>
              </a:path>
            </a:pathLst>
          </a:custGeom>
        </p:spPr>
      </p:pic>
      <p:sp>
        <p:nvSpPr>
          <p:cNvPr id="49" name="TextBox 48"/>
          <p:cNvSpPr txBox="1"/>
          <p:nvPr/>
        </p:nvSpPr>
        <p:spPr>
          <a:xfrm>
            <a:off x="6358496" y="2733356"/>
            <a:ext cx="11689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얼굴인식 프로그램 개발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6358496" y="5567636"/>
            <a:ext cx="98296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사진영역 </a:t>
            </a:r>
            <a:r>
              <a:rPr lang="ko-KR" altLang="en-US" sz="800">
                <a:latin typeface="Rix고딕 L" panose="02020603020101020101" pitchFamily="18" charset="-127"/>
                <a:ea typeface="Rix고딕 L" panose="02020603020101020101" pitchFamily="18" charset="-127"/>
              </a:rPr>
              <a:t>추출 개발</a:t>
            </a:r>
            <a:endParaRPr lang="ko-KR" altLang="en-US" sz="8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0658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2382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IV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일정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32" name="직선 연결선 31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그룹 40"/>
          <p:cNvGrpSpPr/>
          <p:nvPr/>
        </p:nvGrpSpPr>
        <p:grpSpPr>
          <a:xfrm>
            <a:off x="5629772" y="550329"/>
            <a:ext cx="584708" cy="4966903"/>
            <a:chOff x="4275324" y="550329"/>
            <a:chExt cx="584708" cy="4966903"/>
          </a:xfrm>
        </p:grpSpPr>
        <p:sp>
          <p:nvSpPr>
            <p:cNvPr id="7" name="타원 6"/>
            <p:cNvSpPr/>
            <p:nvPr/>
          </p:nvSpPr>
          <p:spPr>
            <a:xfrm>
              <a:off x="4283968" y="550329"/>
              <a:ext cx="576064" cy="57606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325083" y="728252"/>
              <a:ext cx="491578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Oct.30</a:t>
              </a:r>
            </a:p>
          </p:txBody>
        </p:sp>
        <p:sp>
          <p:nvSpPr>
            <p:cNvPr id="10" name="타원 9"/>
            <p:cNvSpPr/>
            <p:nvPr/>
          </p:nvSpPr>
          <p:spPr>
            <a:xfrm>
              <a:off x="4283968" y="1744218"/>
              <a:ext cx="576064" cy="57606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4325083" y="1922141"/>
              <a:ext cx="491578" cy="215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Nov 5</a:t>
              </a:r>
            </a:p>
          </p:txBody>
        </p:sp>
        <p:sp>
          <p:nvSpPr>
            <p:cNvPr id="13" name="타원 12"/>
            <p:cNvSpPr/>
            <p:nvPr/>
          </p:nvSpPr>
          <p:spPr>
            <a:xfrm>
              <a:off x="4283968" y="4941168"/>
              <a:ext cx="576064" cy="57606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325083" y="5127186"/>
              <a:ext cx="491578" cy="20005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7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Nov.22</a:t>
              </a:r>
            </a:p>
          </p:txBody>
        </p:sp>
        <p:cxnSp>
          <p:nvCxnSpPr>
            <p:cNvPr id="4" name="직선 연결선 3"/>
            <p:cNvCxnSpPr>
              <a:stCxn id="7" idx="4"/>
              <a:endCxn id="10" idx="0"/>
            </p:cNvCxnSpPr>
            <p:nvPr/>
          </p:nvCxnSpPr>
          <p:spPr>
            <a:xfrm>
              <a:off x="4572000" y="1126393"/>
              <a:ext cx="0" cy="617825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>
              <a:stCxn id="10" idx="4"/>
              <a:endCxn id="13" idx="0"/>
            </p:cNvCxnSpPr>
            <p:nvPr/>
          </p:nvCxnSpPr>
          <p:spPr>
            <a:xfrm>
              <a:off x="4572000" y="2320282"/>
              <a:ext cx="0" cy="2620886"/>
            </a:xfrm>
            <a:prstGeom prst="line">
              <a:avLst/>
            </a:prstGeom>
            <a:ln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타원 33"/>
            <p:cNvSpPr/>
            <p:nvPr/>
          </p:nvSpPr>
          <p:spPr>
            <a:xfrm>
              <a:off x="4283968" y="2586372"/>
              <a:ext cx="576064" cy="57606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4325083" y="2705127"/>
              <a:ext cx="49157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Nov 15</a:t>
              </a:r>
            </a:p>
          </p:txBody>
        </p:sp>
        <p:sp>
          <p:nvSpPr>
            <p:cNvPr id="37" name="타원 36"/>
            <p:cNvSpPr/>
            <p:nvPr/>
          </p:nvSpPr>
          <p:spPr>
            <a:xfrm>
              <a:off x="4275324" y="3699684"/>
              <a:ext cx="576064" cy="576064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571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schemeClr val="bg1"/>
                </a:solidFill>
                <a:latin typeface="Rix고딕 L" panose="02020603020101020101" pitchFamily="18" charset="-127"/>
                <a:ea typeface="Rix고딕 L" panose="02020603020101020101" pitchFamily="18" charset="-127"/>
              </a:endParaRP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4316439" y="3818439"/>
              <a:ext cx="49157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8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Nov </a:t>
              </a:r>
              <a:br>
                <a:rPr lang="en-US" altLang="ko-KR" sz="8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</a:br>
              <a:r>
                <a:rPr lang="en-US" altLang="ko-KR" sz="800" dirty="0">
                  <a:solidFill>
                    <a:schemeClr val="bg1"/>
                  </a:solidFill>
                  <a:latin typeface="Rix고딕 L" panose="02020603020101020101" pitchFamily="18" charset="-127"/>
                  <a:ea typeface="Rix고딕 L" panose="02020603020101020101" pitchFamily="18" charset="-127"/>
                </a:rPr>
                <a:t>20</a:t>
              </a:r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6286600" y="5201239"/>
            <a:ext cx="10759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애니메이션 처리 완성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340462" y="575728"/>
            <a:ext cx="9829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서버 개발</a:t>
            </a:r>
            <a:br>
              <a:rPr lang="en-US" altLang="ko-KR" sz="800" dirty="0">
                <a:latin typeface="Rix고딕 L" panose="02020603020101020101" pitchFamily="18" charset="-127"/>
                <a:ea typeface="Rix고딕 L" panose="02020603020101020101" pitchFamily="18" charset="-127"/>
              </a:rPr>
            </a:br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사진영역 추출 완성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340462" y="1821036"/>
            <a:ext cx="11961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사진 촬영 프로그램 완성</a:t>
            </a:r>
            <a:endParaRPr lang="en-US" altLang="ko-KR" sz="8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얼굴 보간 프로그램 개발</a:t>
            </a:r>
            <a:endParaRPr lang="en-US" altLang="ko-KR" sz="8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5" name="직선 연결선 4"/>
          <p:cNvCxnSpPr>
            <a:stCxn id="7" idx="0"/>
          </p:cNvCxnSpPr>
          <p:nvPr/>
        </p:nvCxnSpPr>
        <p:spPr>
          <a:xfrm flipV="1">
            <a:off x="5926448" y="0"/>
            <a:ext cx="0" cy="550329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340462" y="2761303"/>
            <a:ext cx="11961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얼굴 보간 프로그램 완성</a:t>
            </a:r>
            <a:endParaRPr lang="en-US" altLang="ko-KR" sz="8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340462" y="3874615"/>
            <a:ext cx="1075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프로그램 모듈화 완성</a:t>
            </a:r>
            <a:endParaRPr lang="en-US" altLang="ko-KR" sz="8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387" y="1940368"/>
            <a:ext cx="2442254" cy="1373768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32" y="1253484"/>
            <a:ext cx="2442255" cy="1373768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4"/>
          <a:srcRect l="30313" r="18501"/>
          <a:stretch/>
        </p:blipFill>
        <p:spPr>
          <a:xfrm rot="5400000">
            <a:off x="575790" y="2658559"/>
            <a:ext cx="2225622" cy="2445772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6340462" y="3317959"/>
            <a:ext cx="1075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애니메이션 처리 개발</a:t>
            </a:r>
            <a:endParaRPr lang="en-US" altLang="ko-KR" sz="8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340462" y="4525141"/>
            <a:ext cx="10454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지도교수님 </a:t>
            </a:r>
            <a:r>
              <a:rPr lang="en-US" altLang="ko-KR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1</a:t>
            </a:r>
            <a:r>
              <a:rPr lang="ko-KR" altLang="en-US" sz="800" dirty="0">
                <a:latin typeface="Rix고딕 L" panose="02020603020101020101" pitchFamily="18" charset="-127"/>
                <a:ea typeface="Rix고딕 L" panose="02020603020101020101" pitchFamily="18" charset="-127"/>
              </a:rPr>
              <a:t>차 </a:t>
            </a:r>
            <a:r>
              <a:rPr lang="ko-KR" altLang="en-US" sz="800" dirty="0" err="1">
                <a:latin typeface="Rix고딕 L" panose="02020603020101020101" pitchFamily="18" charset="-127"/>
                <a:ea typeface="Rix고딕 L" panose="02020603020101020101" pitchFamily="18" charset="-127"/>
              </a:rPr>
              <a:t>컨펌</a:t>
            </a:r>
            <a:endParaRPr lang="ko-KR" altLang="en-US" sz="800" dirty="0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7088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8214" y="392303"/>
            <a:ext cx="22894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V.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프로젝트 결과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971600" y="1556792"/>
            <a:ext cx="7200800" cy="4320480"/>
          </a:xfrm>
          <a:prstGeom prst="rect">
            <a:avLst/>
          </a:prstGeom>
          <a:noFill/>
          <a:ln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2753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/>
        </p:nvCxnSpPr>
        <p:spPr>
          <a:xfrm>
            <a:off x="719572" y="6093296"/>
            <a:ext cx="7704856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676554" y="2444115"/>
            <a:ext cx="34147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바른돋움OTFPro 3" pitchFamily="50" charset="-127"/>
                <a:ea typeface="바른돋움OTFPro 3" pitchFamily="50" charset="-127"/>
              </a:rPr>
              <a:t>Ⅱ. </a:t>
            </a:r>
            <a:r>
              <a:rPr lang="ko-KR" altLang="en-US" sz="3200" dirty="0">
                <a:solidFill>
                  <a:schemeClr val="bg1"/>
                </a:solidFill>
                <a:latin typeface="바른돋움OTFPro 3" pitchFamily="50" charset="-127"/>
                <a:ea typeface="바른돋움OTFPro 3" pitchFamily="50" charset="-127"/>
              </a:rPr>
              <a:t>프로젝트 진행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408943" y="3028890"/>
            <a:ext cx="1414170" cy="3836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>
                    <a:lumMod val="65000"/>
                  </a:schemeClr>
                </a:solidFill>
                <a:latin typeface="Rix고딕 L" panose="02020603020101020101" pitchFamily="18" charset="-127"/>
                <a:ea typeface="Rix고딕 L" panose="02020603020101020101" pitchFamily="18" charset="-127"/>
              </a:rPr>
              <a:t>단계별 진행 소개</a:t>
            </a:r>
            <a:endParaRPr lang="en-US" altLang="ko-KR" sz="1400" dirty="0">
              <a:solidFill>
                <a:schemeClr val="bg1">
                  <a:lumMod val="65000"/>
                </a:schemeClr>
              </a:solidFill>
              <a:latin typeface="Rix고딕 L" panose="02020603020101020101" pitchFamily="18" charset="-127"/>
              <a:ea typeface="Rix고딕 L" panose="02020603020101020101" pitchFamily="18" charset="-127"/>
            </a:endParaRPr>
          </a:p>
        </p:txBody>
      </p:sp>
      <p:sp>
        <p:nvSpPr>
          <p:cNvPr id="14" name="오각형 13"/>
          <p:cNvSpPr/>
          <p:nvPr/>
        </p:nvSpPr>
        <p:spPr>
          <a:xfrm rot="5400000">
            <a:off x="8153269" y="0"/>
            <a:ext cx="720000" cy="720000"/>
          </a:xfrm>
          <a:prstGeom prst="homePlat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8379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683</TotalTime>
  <Words>621</Words>
  <Application>Microsoft Office PowerPoint</Application>
  <PresentationFormat>화면 슬라이드 쇼(4:3)</PresentationFormat>
  <Paragraphs>172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Rix고딕 L</vt:lpstr>
      <vt:lpstr>바른돋움OTFPro 2</vt:lpstr>
      <vt:lpstr>바른돋움OTFPro 3</vt:lpstr>
      <vt:lpstr>Arial</vt:lpstr>
      <vt:lpstr>Wingdings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JUNGMJ</dc:creator>
  <cp:lastModifiedBy>Luis Chung</cp:lastModifiedBy>
  <cp:revision>52</cp:revision>
  <dcterms:created xsi:type="dcterms:W3CDTF">2015-06-09T01:21:18Z</dcterms:created>
  <dcterms:modified xsi:type="dcterms:W3CDTF">2016-11-22T14:25:59Z</dcterms:modified>
</cp:coreProperties>
</file>

<file path=docProps/thumbnail.jpeg>
</file>